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Introduction to Portfolio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Variance (Standard Deviation) of Returns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for </a:t>
            </a:r>
            <a:r>
              <a:rPr lang="en-US" sz="2800" b="1" dirty="0" smtClean="0"/>
              <a:t>an </a:t>
            </a:r>
            <a:r>
              <a:rPr lang="en-US" sz="2800" b="1" dirty="0" smtClean="0"/>
              <a:t>Individual Investment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A </a:t>
            </a:r>
            <a:r>
              <a:rPr lang="en-US" sz="2400" dirty="0" smtClean="0"/>
              <a:t>measure of the variation of possible rates of </a:t>
            </a:r>
            <a:r>
              <a:rPr lang="en-US" sz="2400" dirty="0" smtClean="0"/>
              <a:t>return </a:t>
            </a:r>
            <a:r>
              <a:rPr lang="en-US" sz="2400" dirty="0" err="1" smtClean="0"/>
              <a:t>Ri</a:t>
            </a:r>
            <a:r>
              <a:rPr lang="en-US" sz="2400" dirty="0" smtClean="0"/>
              <a:t> </a:t>
            </a:r>
            <a:r>
              <a:rPr lang="en-US" sz="2400" dirty="0" smtClean="0"/>
              <a:t>from the expected rate of return E(</a:t>
            </a:r>
            <a:r>
              <a:rPr lang="en-US" sz="2400" dirty="0" err="1" smtClean="0"/>
              <a:t>Ri</a:t>
            </a:r>
            <a:r>
              <a:rPr lang="en-US" sz="2400" dirty="0" smtClean="0"/>
              <a:t>) as follows: </a:t>
            </a:r>
            <a:r>
              <a:rPr lang="en-US" sz="2400" dirty="0" smtClean="0"/>
              <a:t>where Pi is probability </a:t>
            </a:r>
            <a:r>
              <a:rPr lang="en-US" sz="2400" dirty="0" smtClean="0"/>
              <a:t>of the possible rate of return </a:t>
            </a:r>
            <a:r>
              <a:rPr lang="en-US" sz="2400" dirty="0" err="1" smtClean="0"/>
              <a:t>Ri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0"/>
            <a:ext cx="38242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286000"/>
            <a:ext cx="4648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0480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800600" y="6031468"/>
            <a:ext cx="3514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How </a:t>
            </a:r>
            <a:r>
              <a:rPr lang="en-US" b="1" dirty="0" smtClean="0">
                <a:solidFill>
                  <a:srgbClr val="FF0000"/>
                </a:solidFill>
              </a:rPr>
              <a:t>to compute expected </a:t>
            </a:r>
            <a:r>
              <a:rPr lang="en-US" b="1" dirty="0" smtClean="0">
                <a:solidFill>
                  <a:srgbClr val="FF0000"/>
                </a:solidFill>
              </a:rPr>
              <a:t>return?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Covariance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Covariance </a:t>
            </a:r>
            <a:r>
              <a:rPr lang="en-US" sz="2400" dirty="0" smtClean="0"/>
              <a:t>and </a:t>
            </a:r>
            <a:r>
              <a:rPr lang="en-US" sz="2400" dirty="0" smtClean="0"/>
              <a:t>Correlation … starting point</a:t>
            </a:r>
          </a:p>
          <a:p>
            <a:r>
              <a:rPr lang="en-US" sz="2400" b="1" dirty="0" smtClean="0"/>
              <a:t>Covariance</a:t>
            </a:r>
            <a:r>
              <a:rPr lang="en-US" sz="2400" dirty="0" smtClean="0"/>
              <a:t> is a measure of the degree to which two variables move together relative </a:t>
            </a:r>
            <a:r>
              <a:rPr lang="en-US" sz="2400" dirty="0" smtClean="0"/>
              <a:t>to their </a:t>
            </a:r>
            <a:r>
              <a:rPr lang="en-US" sz="2400" dirty="0" smtClean="0"/>
              <a:t>individual mean values over time. In portfolio analysis, </a:t>
            </a:r>
            <a:r>
              <a:rPr lang="en-US" sz="2400" dirty="0" smtClean="0"/>
              <a:t>we usually </a:t>
            </a:r>
            <a:r>
              <a:rPr lang="en-US" sz="2400" dirty="0" smtClean="0"/>
              <a:t>are concerned with </a:t>
            </a:r>
            <a:r>
              <a:rPr lang="en-US" sz="2400" dirty="0" smtClean="0"/>
              <a:t>the covariance </a:t>
            </a:r>
            <a:r>
              <a:rPr lang="en-US" sz="2400" dirty="0" smtClean="0"/>
              <a:t>of rates of return rather than prices or some other </a:t>
            </a:r>
            <a:r>
              <a:rPr lang="en-US" sz="2400" dirty="0" smtClean="0"/>
              <a:t>variable. </a:t>
            </a:r>
            <a:r>
              <a:rPr lang="en-US" sz="2400" b="1" i="1" dirty="0" smtClean="0"/>
              <a:t>(</a:t>
            </a:r>
            <a:r>
              <a:rPr lang="en-US" sz="2200" b="1" i="1" dirty="0" smtClean="0"/>
              <a:t>Positive covariance </a:t>
            </a:r>
            <a:r>
              <a:rPr lang="en-US" sz="2200" b="1" i="1" dirty="0" err="1" smtClean="0"/>
              <a:t>vs</a:t>
            </a:r>
            <a:r>
              <a:rPr lang="en-US" sz="2200" b="1" i="1" dirty="0" smtClean="0"/>
              <a:t>  Negative covariance)</a:t>
            </a:r>
          </a:p>
          <a:p>
            <a:r>
              <a:rPr lang="en-US" sz="2200" dirty="0" smtClean="0"/>
              <a:t> </a:t>
            </a:r>
            <a:r>
              <a:rPr lang="en-US" sz="2200" dirty="0" smtClean="0"/>
              <a:t>The magnitude of the covariance </a:t>
            </a:r>
            <a:r>
              <a:rPr lang="en-US" sz="2200" dirty="0" smtClean="0"/>
              <a:t>depends on </a:t>
            </a:r>
            <a:r>
              <a:rPr lang="en-US" sz="2200" dirty="0" smtClean="0"/>
              <a:t>the variances of the individual return series, as well as on the relationship </a:t>
            </a:r>
            <a:r>
              <a:rPr lang="en-US" sz="2200" dirty="0" smtClean="0"/>
              <a:t>b/w </a:t>
            </a:r>
            <a:r>
              <a:rPr lang="en-US" sz="2200" dirty="0" smtClean="0"/>
              <a:t>the series. </a:t>
            </a:r>
            <a:endParaRPr lang="en-US" sz="2200" dirty="0" smtClean="0"/>
          </a:p>
          <a:p>
            <a:r>
              <a:rPr lang="en-US" sz="2400" dirty="0" smtClean="0"/>
              <a:t>The covariance statistic provides an absolute measure of how they moved together over </a:t>
            </a:r>
            <a:r>
              <a:rPr lang="en-US" sz="2400" dirty="0" smtClean="0"/>
              <a:t>time.</a:t>
            </a:r>
          </a:p>
          <a:p>
            <a:r>
              <a:rPr lang="en-US" sz="2400" dirty="0" smtClean="0"/>
              <a:t>For </a:t>
            </a:r>
            <a:r>
              <a:rPr lang="en-US" sz="2400" dirty="0" smtClean="0"/>
              <a:t>two assets, </a:t>
            </a:r>
            <a:r>
              <a:rPr lang="en-US" sz="2400" dirty="0" err="1" smtClean="0"/>
              <a:t>i</a:t>
            </a:r>
            <a:r>
              <a:rPr lang="en-US" sz="2400" dirty="0" smtClean="0"/>
              <a:t> and j, </a:t>
            </a:r>
            <a:r>
              <a:rPr lang="en-US" sz="2400" dirty="0" smtClean="0"/>
              <a:t> the </a:t>
            </a:r>
            <a:r>
              <a:rPr lang="en-US" sz="2400" dirty="0" smtClean="0"/>
              <a:t>covariance of rates of return as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5105400"/>
            <a:ext cx="4343400" cy="533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04800" y="5638800"/>
            <a:ext cx="853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Note that when we apply formula </a:t>
            </a:r>
            <a:r>
              <a:rPr lang="en-US" sz="2000" dirty="0" smtClean="0">
                <a:solidFill>
                  <a:srgbClr val="FF0000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actual sample data, we use the sample mean </a:t>
            </a:r>
            <a:r>
              <a:rPr lang="en-US" sz="2000" dirty="0" smtClean="0">
                <a:solidFill>
                  <a:srgbClr val="FF0000"/>
                </a:solidFill>
              </a:rPr>
              <a:t>as an </a:t>
            </a:r>
            <a:r>
              <a:rPr lang="en-US" sz="2000" dirty="0" smtClean="0">
                <a:solidFill>
                  <a:srgbClr val="FF0000"/>
                </a:solidFill>
              </a:rPr>
              <a:t>estimate of the expected return and divide the values by (n - 1) rather than by n to </a:t>
            </a:r>
            <a:r>
              <a:rPr lang="en-US" sz="2000" dirty="0" smtClean="0">
                <a:solidFill>
                  <a:srgbClr val="FF0000"/>
                </a:solidFill>
              </a:rPr>
              <a:t>avoid statistical bias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Covariance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9037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As can be seen, if the rates of </a:t>
            </a:r>
            <a:r>
              <a:rPr lang="en-US" sz="2400" dirty="0" smtClean="0"/>
              <a:t>returns are above </a:t>
            </a:r>
            <a:r>
              <a:rPr lang="en-US" sz="2400" dirty="0" smtClean="0"/>
              <a:t>(below) its mean rate of </a:t>
            </a:r>
            <a:r>
              <a:rPr lang="en-US" sz="2400" dirty="0" smtClean="0"/>
              <a:t>returns during </a:t>
            </a:r>
            <a:r>
              <a:rPr lang="en-US" sz="2400" dirty="0" smtClean="0"/>
              <a:t>a given period </a:t>
            </a:r>
            <a:r>
              <a:rPr lang="en-US" sz="2400" dirty="0" smtClean="0"/>
              <a:t>then </a:t>
            </a:r>
            <a:r>
              <a:rPr lang="en-US" sz="2400" dirty="0" smtClean="0"/>
              <a:t>the product of these deviations from </a:t>
            </a:r>
            <a:r>
              <a:rPr lang="en-US" sz="2400" dirty="0" smtClean="0"/>
              <a:t>the mean </a:t>
            </a:r>
            <a:r>
              <a:rPr lang="en-US" sz="2400" dirty="0" smtClean="0"/>
              <a:t>is positive. </a:t>
            </a:r>
            <a:r>
              <a:rPr lang="en-US" sz="2400" dirty="0" smtClean="0"/>
              <a:t>If </a:t>
            </a:r>
            <a:r>
              <a:rPr lang="en-US" sz="2400" dirty="0" smtClean="0"/>
              <a:t>this happens consistently, the covariance of returns between these two assets will be some large positive value.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If</a:t>
            </a:r>
            <a:r>
              <a:rPr lang="en-US" sz="2400" dirty="0" smtClean="0"/>
              <a:t>, however, the rate of return for one of the securities is</a:t>
            </a:r>
            <a:br>
              <a:rPr lang="en-US" sz="2400" dirty="0" smtClean="0"/>
            </a:br>
            <a:r>
              <a:rPr lang="en-US" sz="2400" dirty="0" smtClean="0"/>
              <a:t>above (below) </a:t>
            </a:r>
            <a:r>
              <a:rPr lang="en-US" sz="2400" dirty="0" smtClean="0"/>
              <a:t>its mean return, while the return on the other security is </a:t>
            </a:r>
            <a:r>
              <a:rPr lang="en-US" sz="2400" dirty="0" smtClean="0"/>
              <a:t>below (above) </a:t>
            </a:r>
            <a:r>
              <a:rPr lang="en-US" sz="2400" dirty="0" smtClean="0"/>
              <a:t>its mean return, </a:t>
            </a:r>
            <a:r>
              <a:rPr lang="en-US" sz="2400" dirty="0" smtClean="0"/>
              <a:t>the product </a:t>
            </a:r>
            <a:r>
              <a:rPr lang="en-US" sz="2400" dirty="0" smtClean="0"/>
              <a:t>will be negative. If this contrary movement happens consistently, the covariance between the rates of return for the two assets will be a large negative </a:t>
            </a:r>
            <a:r>
              <a:rPr lang="en-US" sz="2400" dirty="0" smtClean="0"/>
              <a:t>value.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Covariance 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38200"/>
            <a:ext cx="8839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04800" y="5810071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Interpretation of a number such as -5.06 is difficult; is it high or low for covariance? We know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relationship between the two assets is clearly negative, but it is not possible to be more specific.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Covariance and Correlation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9037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Covariance </a:t>
            </a:r>
            <a:r>
              <a:rPr lang="en-US" sz="2400" dirty="0" smtClean="0"/>
              <a:t>is affected by the variability of the two individual </a:t>
            </a:r>
            <a:r>
              <a:rPr lang="en-US" sz="2400" dirty="0" smtClean="0"/>
              <a:t>returns. </a:t>
            </a:r>
            <a:r>
              <a:rPr lang="en-US" sz="2400" dirty="0" smtClean="0"/>
              <a:t>Therefore, a number such as the -5.06 in our example might indicate a weak negative relationship if the two individual indexes were volatile, but would reflect a strong negative relationship </a:t>
            </a:r>
            <a:r>
              <a:rPr lang="en-US" sz="2400" dirty="0" smtClean="0"/>
              <a:t>if the </a:t>
            </a:r>
            <a:r>
              <a:rPr lang="en-US" sz="2400" dirty="0" smtClean="0"/>
              <a:t>two indexes were relatively stable. </a:t>
            </a:r>
            <a:endParaRPr lang="en-US" sz="2400" dirty="0" smtClean="0"/>
          </a:p>
          <a:p>
            <a:r>
              <a:rPr lang="en-US" sz="2400" dirty="0" smtClean="0"/>
              <a:t>Obviously</a:t>
            </a:r>
            <a:r>
              <a:rPr lang="en-US" sz="2400" dirty="0" smtClean="0"/>
              <a:t>, we want to standardize this covariance measure</a:t>
            </a:r>
            <a:r>
              <a:rPr lang="en-US" sz="2400" dirty="0" smtClean="0"/>
              <a:t>. We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do so by taking into consideration the variability of the two individual return indexes, as follows: </a:t>
            </a:r>
            <a:br>
              <a:rPr lang="en-US" sz="2400" dirty="0" smtClean="0"/>
            </a:br>
            <a:endParaRPr lang="en-US" sz="24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2286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81000" y="50292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Standardizing the covariance by the product of the individual standard deviations yields </a:t>
            </a:r>
            <a:r>
              <a:rPr lang="en-US" sz="2400" dirty="0" smtClean="0">
                <a:solidFill>
                  <a:srgbClr val="FF0000"/>
                </a:solidFill>
              </a:rPr>
              <a:t>the correlation </a:t>
            </a:r>
            <a:r>
              <a:rPr lang="en-US" sz="2400" dirty="0" smtClean="0">
                <a:solidFill>
                  <a:srgbClr val="FF0000"/>
                </a:solidFill>
              </a:rPr>
              <a:t>coefficient </a:t>
            </a:r>
            <a:r>
              <a:rPr lang="en-US" sz="2400" dirty="0" err="1" smtClean="0">
                <a:solidFill>
                  <a:srgbClr val="FF0000"/>
                </a:solidFill>
              </a:rPr>
              <a:t>rij</a:t>
            </a:r>
            <a:r>
              <a:rPr lang="en-US" sz="2400" dirty="0" smtClean="0">
                <a:solidFill>
                  <a:srgbClr val="FF0000"/>
                </a:solidFill>
              </a:rPr>
              <a:t>, which can vary only in the range -1 to +</a:t>
            </a:r>
            <a:r>
              <a:rPr lang="en-US" sz="2400" dirty="0" smtClean="0">
                <a:solidFill>
                  <a:srgbClr val="FF0000"/>
                </a:solidFill>
              </a:rPr>
              <a:t>1.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SD</a:t>
            </a:r>
            <a:endParaRPr lang="en-US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Covariance and Correlation</a:t>
            </a:r>
            <a:endParaRPr lang="en-US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447800"/>
            <a:ext cx="5486400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562350"/>
            <a:ext cx="70104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SD of Portfolio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33400" y="830282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Portfolio Standard Deviation Formula Now that we have discussed the concepts of covariance and correlation, we can consider the formula for computing the standard deviation</a:t>
            </a:r>
            <a:br>
              <a:rPr lang="en-US" dirty="0" smtClean="0"/>
            </a:br>
            <a:r>
              <a:rPr lang="en-US" dirty="0" smtClean="0"/>
              <a:t>of returns for a portfolio of assets, our measure of risk for a portfolio. In Exhibit 7.2, we</a:t>
            </a:r>
            <a:br>
              <a:rPr lang="en-US" dirty="0" smtClean="0"/>
            </a:br>
            <a:r>
              <a:rPr lang="en-US" dirty="0" smtClean="0"/>
              <a:t>showed that the expected rate of return of the portfolio was the weighted average of the expected returns for the individual assets in the portfolio; the weights were the percentage of</a:t>
            </a:r>
            <a:br>
              <a:rPr lang="en-US" dirty="0" smtClean="0"/>
            </a:br>
            <a:r>
              <a:rPr lang="en-US" dirty="0" smtClean="0"/>
              <a:t>value of the portfolio. One might assume it is possible to derive the standard deviation of the</a:t>
            </a:r>
            <a:br>
              <a:rPr lang="en-US" dirty="0" smtClean="0"/>
            </a:br>
            <a:r>
              <a:rPr lang="en-US" dirty="0" smtClean="0"/>
              <a:t>portfolio in the same manner, that is, by computing the weighted average of the standard deviations for the individual assets. This would be a mistake. Markowitz (1959) derived the general formula for the standard deviation of a portfolio as follows: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SOME BACKGROUND ASSUMPTIONS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One basic assumption of portfolio theory is that investors want to maximize the </a:t>
            </a:r>
            <a:r>
              <a:rPr lang="en-US" sz="2400" dirty="0" smtClean="0"/>
              <a:t>returns from </a:t>
            </a:r>
            <a:r>
              <a:rPr lang="en-US" sz="2400" dirty="0" smtClean="0"/>
              <a:t>the total set of investments for a given level of risk. </a:t>
            </a:r>
            <a:r>
              <a:rPr lang="en-US" sz="2400" dirty="0" smtClean="0"/>
              <a:t>To </a:t>
            </a:r>
            <a:r>
              <a:rPr lang="en-US" sz="2400" dirty="0" smtClean="0"/>
              <a:t>understand such </a:t>
            </a:r>
            <a:r>
              <a:rPr lang="en-US" sz="2400" dirty="0" smtClean="0"/>
              <a:t>an assumption requires </a:t>
            </a:r>
            <a:r>
              <a:rPr lang="en-US" sz="2400" dirty="0" smtClean="0"/>
              <a:t>certain ground rules.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First</a:t>
            </a:r>
            <a:r>
              <a:rPr lang="en-US" sz="2400" dirty="0" smtClean="0"/>
              <a:t>, your portfolio should include all of your assets and liabilities, not only your marketable securities but also your car, house, and less </a:t>
            </a:r>
            <a:r>
              <a:rPr lang="en-US" sz="2400" dirty="0" smtClean="0"/>
              <a:t>marketable investments </a:t>
            </a:r>
            <a:r>
              <a:rPr lang="en-US" sz="2400" dirty="0" smtClean="0"/>
              <a:t>such as coins, stamps, art, antiques, and furniture.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full spectrum of investments must be considered because the returns from all these investments interact, and </a:t>
            </a:r>
            <a:r>
              <a:rPr lang="en-US" sz="2400" dirty="0" smtClean="0"/>
              <a:t>this relationship </a:t>
            </a:r>
            <a:r>
              <a:rPr lang="en-US" sz="2400" dirty="0" smtClean="0"/>
              <a:t>among the returns </a:t>
            </a:r>
            <a:r>
              <a:rPr lang="en-US" sz="2400" dirty="0" smtClean="0"/>
              <a:t>for assets </a:t>
            </a:r>
            <a:r>
              <a:rPr lang="en-US" sz="2400" dirty="0" smtClean="0"/>
              <a:t>in the portfolio is important. Hence, a good </a:t>
            </a:r>
            <a:r>
              <a:rPr lang="en-US" sz="2400" dirty="0" smtClean="0"/>
              <a:t>portfolio is </a:t>
            </a:r>
            <a:r>
              <a:rPr lang="en-US" sz="2400" dirty="0" smtClean="0"/>
              <a:t>not simply a collection of individually good investments.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Risk Aversion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Portfolio theory also assumes that investors are basically risk averse, meaning that, given </a:t>
            </a:r>
            <a:r>
              <a:rPr lang="en-US" sz="2400" dirty="0" smtClean="0"/>
              <a:t>a choice </a:t>
            </a:r>
            <a:r>
              <a:rPr lang="en-US" sz="2400" dirty="0" smtClean="0"/>
              <a:t>between two assets with equal rates of return, they will select the asset with the lower</a:t>
            </a:r>
            <a:br>
              <a:rPr lang="en-US" sz="2400" dirty="0" smtClean="0"/>
            </a:br>
            <a:r>
              <a:rPr lang="en-US" sz="2400" dirty="0" smtClean="0"/>
              <a:t>level of risk. </a:t>
            </a:r>
            <a:endParaRPr lang="en-US" sz="2400" dirty="0" smtClean="0"/>
          </a:p>
          <a:p>
            <a:r>
              <a:rPr lang="en-US" sz="2400" dirty="0" smtClean="0"/>
              <a:t>This does not imply that everybody is risk averse, or that investors are completely </a:t>
            </a:r>
            <a:r>
              <a:rPr lang="en-US" sz="2400" dirty="0" smtClean="0"/>
              <a:t>risk averse </a:t>
            </a:r>
            <a:r>
              <a:rPr lang="en-US" sz="2400" dirty="0" smtClean="0"/>
              <a:t>regarding all financial commitments. The fact is, not everybody buys insurance </a:t>
            </a:r>
            <a:r>
              <a:rPr lang="en-US" sz="2400" dirty="0" smtClean="0"/>
              <a:t>for everything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r>
              <a:rPr lang="en-US" sz="2400" dirty="0" smtClean="0"/>
              <a:t>This combination of risk </a:t>
            </a:r>
            <a:r>
              <a:rPr lang="en-US" sz="2400" dirty="0" smtClean="0"/>
              <a:t>preference and </a:t>
            </a:r>
            <a:r>
              <a:rPr lang="en-US" sz="2400" dirty="0" smtClean="0"/>
              <a:t>risk aversion can be explained by an attitude toward risk that depends on the </a:t>
            </a:r>
            <a:r>
              <a:rPr lang="en-US" sz="2400" dirty="0" smtClean="0"/>
              <a:t>amount of money </a:t>
            </a:r>
            <a:r>
              <a:rPr lang="en-US" sz="2400" dirty="0" smtClean="0"/>
              <a:t>involved. </a:t>
            </a:r>
            <a:endParaRPr lang="en-US" sz="2400" dirty="0" smtClean="0"/>
          </a:p>
          <a:p>
            <a:r>
              <a:rPr lang="en-US" sz="2400" dirty="0" smtClean="0"/>
              <a:t>While recognizing such attitudes, we assume that most investors with a large </a:t>
            </a:r>
            <a:r>
              <a:rPr lang="en-US" sz="2400" dirty="0" smtClean="0"/>
              <a:t>investment portfolio </a:t>
            </a:r>
            <a:r>
              <a:rPr lang="en-US" sz="2400" dirty="0" smtClean="0"/>
              <a:t>are risk averse. Therefore, we expect a positive relationship between expected </a:t>
            </a:r>
            <a:r>
              <a:rPr lang="en-US" sz="2400" dirty="0" smtClean="0"/>
              <a:t>return and </a:t>
            </a:r>
            <a:r>
              <a:rPr lang="en-US" sz="2400" dirty="0" smtClean="0"/>
              <a:t>expected risk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Definition of Risk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Although there is a difference in the specific definitions of risk and uncertainty, for </a:t>
            </a:r>
            <a:r>
              <a:rPr lang="en-US" sz="2400" dirty="0" smtClean="0"/>
              <a:t>our purposes </a:t>
            </a:r>
            <a:r>
              <a:rPr lang="en-US" sz="2400" dirty="0" smtClean="0"/>
              <a:t>and in most financial literature the two terms are used interchangeably.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For most investors</a:t>
            </a:r>
            <a:r>
              <a:rPr lang="en-US" sz="2400" dirty="0" smtClean="0"/>
              <a:t>, risk means the uncertainty of future outcomes. An alternative definition might </a:t>
            </a:r>
            <a:r>
              <a:rPr lang="en-US" sz="2400" dirty="0" smtClean="0"/>
              <a:t>be the </a:t>
            </a:r>
            <a:r>
              <a:rPr lang="en-US" sz="2400" dirty="0" smtClean="0"/>
              <a:t>probability of an adverse outcome.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 smtClean="0"/>
              <a:t>our subsequent discussion of portfolio theory, </a:t>
            </a:r>
            <a:r>
              <a:rPr lang="en-US" sz="2400" dirty="0" smtClean="0"/>
              <a:t>we consider </a:t>
            </a:r>
            <a:r>
              <a:rPr lang="en-US" sz="2400" dirty="0" smtClean="0"/>
              <a:t>several measures of risk that are used when developing and applying the theory. 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914400" y="5739825"/>
            <a:ext cx="7678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Measures </a:t>
            </a:r>
            <a:r>
              <a:rPr lang="en-US" sz="3200" b="1" dirty="0" smtClean="0">
                <a:solidFill>
                  <a:srgbClr val="FF0000"/>
                </a:solidFill>
              </a:rPr>
              <a:t>of </a:t>
            </a:r>
            <a:r>
              <a:rPr lang="en-US" sz="3200" b="1" dirty="0" smtClean="0">
                <a:solidFill>
                  <a:srgbClr val="FF0000"/>
                </a:solidFill>
              </a:rPr>
              <a:t>risk what do you mean by this?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MARKOWITZ PORTFOLIO THEORY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the early 1960s, </a:t>
            </a:r>
            <a:r>
              <a:rPr lang="en-US" sz="2400" dirty="0" smtClean="0"/>
              <a:t>there </a:t>
            </a:r>
            <a:r>
              <a:rPr lang="en-US" sz="2400" dirty="0" smtClean="0"/>
              <a:t>was no </a:t>
            </a:r>
            <a:r>
              <a:rPr lang="en-US" sz="2400" dirty="0" smtClean="0"/>
              <a:t>specific measure </a:t>
            </a:r>
            <a:r>
              <a:rPr lang="en-US" sz="2400" dirty="0" smtClean="0"/>
              <a:t>for </a:t>
            </a:r>
            <a:r>
              <a:rPr lang="en-US" sz="2400" dirty="0" smtClean="0"/>
              <a:t>risk. </a:t>
            </a:r>
          </a:p>
          <a:p>
            <a:r>
              <a:rPr lang="en-US" sz="2400" dirty="0" smtClean="0"/>
              <a:t>The </a:t>
            </a:r>
            <a:r>
              <a:rPr lang="en-US" sz="2400" dirty="0" smtClean="0"/>
              <a:t>basic portfolio model was developed by Harry Markowitz (1952, 1959</a:t>
            </a:r>
            <a:r>
              <a:rPr lang="en-US" sz="2400" dirty="0" smtClean="0"/>
              <a:t>), who </a:t>
            </a:r>
            <a:r>
              <a:rPr lang="en-US" sz="2400" dirty="0" smtClean="0"/>
              <a:t>derived the expected rate of return for a portfolio of assets and an expected risk measure.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Markowitz </a:t>
            </a:r>
            <a:r>
              <a:rPr lang="en-US" sz="2400" dirty="0" smtClean="0"/>
              <a:t>showed that the variance of the rate of return was a meaningful measure of portfolio risk under a reasonable set of assumptions. </a:t>
            </a:r>
            <a:endParaRPr lang="en-US" sz="2400" dirty="0" smtClean="0"/>
          </a:p>
          <a:p>
            <a:r>
              <a:rPr lang="en-US" sz="2400" dirty="0" smtClean="0"/>
              <a:t>More </a:t>
            </a:r>
            <a:r>
              <a:rPr lang="en-US" sz="2400" dirty="0" smtClean="0"/>
              <a:t>important, he derived the formula </a:t>
            </a:r>
            <a:r>
              <a:rPr lang="en-US" sz="2400" dirty="0" smtClean="0"/>
              <a:t>for computing </a:t>
            </a:r>
            <a:r>
              <a:rPr lang="en-US" sz="2400" dirty="0" smtClean="0"/>
              <a:t>the variance of a portfolio. This portfolio variance formula not only indicated </a:t>
            </a:r>
            <a:r>
              <a:rPr lang="en-US" sz="2400" dirty="0" smtClean="0"/>
              <a:t>the importance </a:t>
            </a:r>
            <a:r>
              <a:rPr lang="en-US" sz="2400" dirty="0" smtClean="0"/>
              <a:t>of diversifying investments to reduce the total risk of a </a:t>
            </a:r>
            <a:r>
              <a:rPr lang="en-US" sz="2400" dirty="0" smtClean="0"/>
              <a:t>portfolio.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MARKOWITZ PORTFOLIO THEORY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It </a:t>
            </a:r>
            <a:r>
              <a:rPr lang="en-US" sz="2000" dirty="0" smtClean="0"/>
              <a:t>also </a:t>
            </a:r>
            <a:r>
              <a:rPr lang="en-US" sz="2000" dirty="0" smtClean="0"/>
              <a:t>showed </a:t>
            </a:r>
            <a:r>
              <a:rPr lang="en-US" sz="2000" dirty="0" smtClean="0"/>
              <a:t>how to effectively diversify. The Markowitz model is based on several assumptions </a:t>
            </a:r>
            <a:r>
              <a:rPr lang="en-US" sz="2000" dirty="0" smtClean="0"/>
              <a:t>regarding investor </a:t>
            </a:r>
            <a:r>
              <a:rPr lang="en-US" sz="2000" dirty="0" smtClean="0"/>
              <a:t>behavior</a:t>
            </a:r>
            <a:r>
              <a:rPr lang="en-US" sz="2000" dirty="0" smtClean="0"/>
              <a:t>:</a:t>
            </a:r>
            <a:endParaRPr lang="en-US" sz="2000" dirty="0" smtClean="0"/>
          </a:p>
          <a:p>
            <a:pPr>
              <a:buAutoNum type="arabicPeriod"/>
            </a:pPr>
            <a:r>
              <a:rPr lang="en-US" sz="2000" dirty="0" smtClean="0"/>
              <a:t>Investors </a:t>
            </a:r>
            <a:r>
              <a:rPr lang="en-US" sz="2000" dirty="0" smtClean="0"/>
              <a:t>consider each investment alternative as being represented by a </a:t>
            </a:r>
            <a:r>
              <a:rPr lang="en-US" sz="2000" dirty="0" smtClean="0"/>
              <a:t>probability distribution </a:t>
            </a:r>
            <a:r>
              <a:rPr lang="en-US" sz="2000" dirty="0" smtClean="0"/>
              <a:t>of expected returns over some holding </a:t>
            </a:r>
            <a:r>
              <a:rPr lang="en-US" sz="2000" dirty="0" smtClean="0"/>
              <a:t>period.</a:t>
            </a:r>
          </a:p>
          <a:p>
            <a:pPr>
              <a:buAutoNum type="arabicPeriod"/>
            </a:pPr>
            <a:r>
              <a:rPr lang="en-US" sz="2000" dirty="0" smtClean="0"/>
              <a:t>Investors </a:t>
            </a:r>
            <a:r>
              <a:rPr lang="en-US" sz="2000" dirty="0" smtClean="0"/>
              <a:t>maximize one-period expected utility, and their utility curves </a:t>
            </a:r>
            <a:r>
              <a:rPr lang="en-US" sz="2000" dirty="0" smtClean="0"/>
              <a:t>demonstrate diminishing </a:t>
            </a:r>
            <a:r>
              <a:rPr lang="en-US" sz="2000" dirty="0" smtClean="0"/>
              <a:t>marginal utility of </a:t>
            </a:r>
            <a:r>
              <a:rPr lang="en-US" sz="2000" dirty="0" smtClean="0"/>
              <a:t>wealth.</a:t>
            </a:r>
          </a:p>
          <a:p>
            <a:pPr>
              <a:buAutoNum type="arabicPeriod"/>
            </a:pPr>
            <a:r>
              <a:rPr lang="en-US" sz="2000" dirty="0" smtClean="0"/>
              <a:t>Investors </a:t>
            </a:r>
            <a:r>
              <a:rPr lang="en-US" sz="2000" dirty="0" smtClean="0"/>
              <a:t>estimate the risk of the portfolio on the basis of the variability of expected </a:t>
            </a:r>
            <a:r>
              <a:rPr lang="en-US" sz="2000" dirty="0" smtClean="0"/>
              <a:t>returns.</a:t>
            </a:r>
          </a:p>
          <a:p>
            <a:pPr>
              <a:buAutoNum type="arabicPeriod"/>
            </a:pPr>
            <a:r>
              <a:rPr lang="en-US" sz="2000" dirty="0" smtClean="0"/>
              <a:t>Investors </a:t>
            </a:r>
            <a:r>
              <a:rPr lang="en-US" sz="2000" dirty="0" smtClean="0"/>
              <a:t>base decisions solely on expected return and risk, so their utility curves are </a:t>
            </a:r>
            <a:r>
              <a:rPr lang="en-US" sz="2000" dirty="0" smtClean="0"/>
              <a:t>a function </a:t>
            </a:r>
            <a:r>
              <a:rPr lang="en-US" sz="2000" dirty="0" smtClean="0"/>
              <a:t>of expected return and the expected variance (or standard deviation) of returns only</a:t>
            </a:r>
            <a:r>
              <a:rPr lang="en-US" sz="2000" dirty="0" smtClean="0"/>
              <a:t>.</a:t>
            </a:r>
          </a:p>
          <a:p>
            <a:pPr>
              <a:buAutoNum type="arabicPeriod"/>
            </a:pPr>
            <a:r>
              <a:rPr lang="en-US" sz="2000" dirty="0" smtClean="0"/>
              <a:t> </a:t>
            </a:r>
            <a:r>
              <a:rPr lang="en-US" sz="2000" dirty="0" smtClean="0"/>
              <a:t>For a given risk level, investors prefer higher returns to lower returns. Similarly, for </a:t>
            </a:r>
            <a:r>
              <a:rPr lang="en-US" sz="2000" dirty="0" smtClean="0"/>
              <a:t>a given </a:t>
            </a:r>
            <a:r>
              <a:rPr lang="en-US" sz="2000" dirty="0" smtClean="0"/>
              <a:t>level of expected return, investors prefer less risk to more risk.</a:t>
            </a:r>
            <a:br>
              <a:rPr lang="en-US" sz="2000" dirty="0" smtClean="0"/>
            </a:br>
            <a:r>
              <a:rPr lang="en-US" sz="2000" b="1" i="1" dirty="0" smtClean="0">
                <a:solidFill>
                  <a:srgbClr val="FF0000"/>
                </a:solidFill>
              </a:rPr>
              <a:t>Under </a:t>
            </a:r>
            <a:r>
              <a:rPr lang="en-US" sz="2000" b="1" i="1" dirty="0" smtClean="0">
                <a:solidFill>
                  <a:srgbClr val="FF0000"/>
                </a:solidFill>
              </a:rPr>
              <a:t>these assumptions, a single asset or portfolio of assets is considered to be efficient if </a:t>
            </a:r>
            <a:r>
              <a:rPr lang="en-US" sz="2000" b="1" i="1" dirty="0" smtClean="0">
                <a:solidFill>
                  <a:srgbClr val="FF0000"/>
                </a:solidFill>
              </a:rPr>
              <a:t>no other </a:t>
            </a:r>
            <a:r>
              <a:rPr lang="en-US" sz="2000" b="1" i="1" dirty="0" smtClean="0">
                <a:solidFill>
                  <a:srgbClr val="FF0000"/>
                </a:solidFill>
              </a:rPr>
              <a:t>asset or portfolio of assets offers higher expected return with the same (or lower) risk </a:t>
            </a:r>
            <a:r>
              <a:rPr lang="en-US" sz="2000" b="1" i="1" dirty="0" smtClean="0">
                <a:solidFill>
                  <a:srgbClr val="FF0000"/>
                </a:solidFill>
              </a:rPr>
              <a:t>or lower </a:t>
            </a:r>
            <a:r>
              <a:rPr lang="en-US" sz="2000" b="1" i="1" dirty="0" smtClean="0">
                <a:solidFill>
                  <a:srgbClr val="FF0000"/>
                </a:solidFill>
              </a:rPr>
              <a:t>risk with the same (or higher) expected return. </a:t>
            </a:r>
            <a:br>
              <a:rPr lang="en-US" sz="2000" b="1" i="1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Alternative Measures of Risk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Variance</a:t>
            </a:r>
            <a:r>
              <a:rPr lang="en-US" sz="2000" dirty="0" smtClean="0"/>
              <a:t>, or standard deviation of expected </a:t>
            </a:r>
            <a:r>
              <a:rPr lang="en-US" sz="2000" dirty="0" smtClean="0"/>
              <a:t>returns. It </a:t>
            </a:r>
            <a:r>
              <a:rPr lang="en-US" sz="2000" dirty="0" smtClean="0"/>
              <a:t>is a statistical measure of the dispersion of returns around the expected </a:t>
            </a:r>
            <a:r>
              <a:rPr lang="en-US" sz="2000" dirty="0" smtClean="0"/>
              <a:t>value. The </a:t>
            </a:r>
            <a:r>
              <a:rPr lang="en-US" sz="2000" dirty="0" smtClean="0"/>
              <a:t>idea is </a:t>
            </a:r>
            <a:r>
              <a:rPr lang="en-US" sz="2000" dirty="0" smtClean="0"/>
              <a:t>that the </a:t>
            </a:r>
            <a:r>
              <a:rPr lang="en-US" sz="2000" dirty="0" smtClean="0"/>
              <a:t>more dispersed the expected returns, the greater the uncertainty of future </a:t>
            </a:r>
            <a:r>
              <a:rPr lang="en-US" sz="2000" dirty="0" smtClean="0"/>
              <a:t>returns.</a:t>
            </a:r>
          </a:p>
          <a:p>
            <a:r>
              <a:rPr lang="en-US" sz="2000" dirty="0" smtClean="0"/>
              <a:t>Another </a:t>
            </a:r>
            <a:r>
              <a:rPr lang="en-US" sz="2000" dirty="0" smtClean="0"/>
              <a:t>measure of risk is the range of returns. It is assumed that a larger range of expected returns, from the lowest to the highest, means greater uncertainty regarding future expected </a:t>
            </a:r>
            <a:r>
              <a:rPr lang="en-US" sz="2000" dirty="0" smtClean="0"/>
              <a:t>returns. </a:t>
            </a:r>
          </a:p>
          <a:p>
            <a:r>
              <a:rPr lang="en-US" sz="2000" dirty="0" smtClean="0"/>
              <a:t>Some </a:t>
            </a:r>
            <a:r>
              <a:rPr lang="en-US" sz="2000" dirty="0" smtClean="0"/>
              <a:t>observers believe that investors should be concerned only with returns below expectations, which </a:t>
            </a:r>
            <a:r>
              <a:rPr lang="en-US" sz="2000" dirty="0" smtClean="0"/>
              <a:t>means only </a:t>
            </a:r>
            <a:r>
              <a:rPr lang="en-US" sz="2000" dirty="0" smtClean="0"/>
              <a:t>deviations below the mean value. A measure that only considers deviations below </a:t>
            </a:r>
            <a:r>
              <a:rPr lang="en-US" sz="2000" dirty="0" smtClean="0"/>
              <a:t>the mean </a:t>
            </a:r>
            <a:r>
              <a:rPr lang="en-US" sz="2000" dirty="0" smtClean="0"/>
              <a:t>is the </a:t>
            </a:r>
            <a:r>
              <a:rPr lang="en-US" sz="2000" dirty="0" err="1" smtClean="0"/>
              <a:t>semivariance</a:t>
            </a:r>
            <a:r>
              <a:rPr lang="en-US" sz="2000" dirty="0" smtClean="0"/>
              <a:t>. An extension of the </a:t>
            </a:r>
            <a:r>
              <a:rPr lang="en-US" sz="2000" dirty="0" err="1" smtClean="0"/>
              <a:t>semivariance</a:t>
            </a:r>
            <a:r>
              <a:rPr lang="en-US" sz="2000" dirty="0" smtClean="0"/>
              <a:t> measure only computes </a:t>
            </a:r>
            <a:r>
              <a:rPr lang="en-US" sz="2000" dirty="0" smtClean="0"/>
              <a:t>expected returns </a:t>
            </a:r>
            <a:r>
              <a:rPr lang="en-US" sz="2000" dirty="0" smtClean="0"/>
              <a:t>below zero (that is, negative returns), or returns below the returns of some specific asset such as T-bills, the rate of inflation, or a benchmark. These measures of risk implicitly assume that investors want to minimize the damage (regret) from returns less than some </a:t>
            </a:r>
            <a:r>
              <a:rPr lang="en-US" sz="2000" dirty="0" smtClean="0"/>
              <a:t>target rate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r>
              <a:rPr lang="en-US" sz="2000" dirty="0" smtClean="0"/>
              <a:t>Assuming </a:t>
            </a:r>
            <a:r>
              <a:rPr lang="en-US" sz="2000" dirty="0" smtClean="0"/>
              <a:t>that investors would welcome returns above some target rate, the returns </a:t>
            </a:r>
            <a:r>
              <a:rPr lang="en-US" sz="2000" dirty="0" smtClean="0"/>
              <a:t>above such </a:t>
            </a:r>
            <a:r>
              <a:rPr lang="en-US" sz="2000" dirty="0" smtClean="0"/>
              <a:t>a target rate are not considered when measuring risk. </a:t>
            </a:r>
            <a:br>
              <a:rPr lang="en-US" sz="2000" dirty="0" smtClean="0"/>
            </a:b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Expected Rates of Return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expected return for an individual risky asset </a:t>
            </a:r>
            <a:r>
              <a:rPr lang="en-US" sz="2400" dirty="0" smtClean="0"/>
              <a:t>is the sum of the products of the </a:t>
            </a:r>
            <a:r>
              <a:rPr lang="en-US" sz="2400" dirty="0" smtClean="0"/>
              <a:t>set </a:t>
            </a:r>
            <a:r>
              <a:rPr lang="en-US" sz="2400" dirty="0" smtClean="0"/>
              <a:t>of potential </a:t>
            </a:r>
            <a:r>
              <a:rPr lang="en-US" sz="2400" dirty="0" smtClean="0"/>
              <a:t>returns and </a:t>
            </a:r>
            <a:r>
              <a:rPr lang="en-US" sz="2400" dirty="0" smtClean="0"/>
              <a:t>its corresponding probabilities.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expected rate of return for a portfolio of investments is simply the weighted average </a:t>
            </a:r>
            <a:r>
              <a:rPr lang="en-US" sz="2400" dirty="0" smtClean="0"/>
              <a:t>of the </a:t>
            </a:r>
            <a:r>
              <a:rPr lang="en-US" sz="2400" dirty="0" smtClean="0"/>
              <a:t>expected rates of return for the </a:t>
            </a:r>
            <a:r>
              <a:rPr lang="en-US" sz="2400" dirty="0" smtClean="0"/>
              <a:t>individual investments </a:t>
            </a:r>
            <a:r>
              <a:rPr lang="en-US" sz="2400" dirty="0" smtClean="0"/>
              <a:t>in the portfolio. The weights are </a:t>
            </a:r>
            <a:r>
              <a:rPr lang="en-US" sz="2400" dirty="0" smtClean="0"/>
              <a:t>the proportion </a:t>
            </a:r>
            <a:r>
              <a:rPr lang="en-US" sz="2400" dirty="0" smtClean="0"/>
              <a:t>of total value for the individual investment.</a:t>
            </a:r>
            <a:br>
              <a:rPr lang="en-US" sz="2400" dirty="0" smtClean="0"/>
            </a:br>
            <a:endParaRPr lang="en-US" sz="2400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114800"/>
            <a:ext cx="304799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04800" y="4921984"/>
            <a:ext cx="8610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where:</a:t>
            </a:r>
            <a:br>
              <a:rPr lang="en-US" sz="2000" b="1" dirty="0" smtClean="0"/>
            </a:br>
            <a:r>
              <a:rPr lang="en-US" sz="2000" b="1" dirty="0" err="1" smtClean="0"/>
              <a:t>wi</a:t>
            </a:r>
            <a:r>
              <a:rPr lang="en-US" sz="2000" b="1" dirty="0" smtClean="0"/>
              <a:t> = the weight of an individual asset in the portfolio, or the percent of the </a:t>
            </a:r>
            <a:r>
              <a:rPr lang="en-US" sz="2000" b="1" dirty="0" smtClean="0"/>
              <a:t>portfolio in </a:t>
            </a:r>
            <a:r>
              <a:rPr lang="en-US" sz="2000" b="1" dirty="0" smtClean="0"/>
              <a:t>Asset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err="1" smtClean="0"/>
              <a:t>Ri</a:t>
            </a:r>
            <a:r>
              <a:rPr lang="en-US" sz="2000" b="1" dirty="0" smtClean="0"/>
              <a:t> = the expected rate of return for Asset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br>
              <a:rPr lang="en-US" sz="2000" b="1" dirty="0" smtClean="0"/>
            </a:br>
            <a:endParaRPr lang="en-US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Expected Rates of Return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30579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1121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Introduction to Portfolio Management</vt:lpstr>
      <vt:lpstr>SOME BACKGROUND ASSUMPTIONS </vt:lpstr>
      <vt:lpstr>Risk Aversion </vt:lpstr>
      <vt:lpstr>Definition of Risk </vt:lpstr>
      <vt:lpstr>MARKOWITZ PORTFOLIO THEORY </vt:lpstr>
      <vt:lpstr>MARKOWITZ PORTFOLIO THEORY </vt:lpstr>
      <vt:lpstr>Alternative Measures of Risk </vt:lpstr>
      <vt:lpstr>Expected Rates of Return </vt:lpstr>
      <vt:lpstr>Expected Rates of Return </vt:lpstr>
      <vt:lpstr>Variance (Standard Deviation) of Returns  for an Individual Investment </vt:lpstr>
      <vt:lpstr>Covariance</vt:lpstr>
      <vt:lpstr>Covariance </vt:lpstr>
      <vt:lpstr>Covariance </vt:lpstr>
      <vt:lpstr>Covariance and Correlation</vt:lpstr>
      <vt:lpstr>SD</vt:lpstr>
      <vt:lpstr>Covariance and Correlation</vt:lpstr>
      <vt:lpstr>SD of Portfolio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Portfolio Management</dc:title>
  <dc:creator>classic</dc:creator>
  <cp:lastModifiedBy>classic</cp:lastModifiedBy>
  <cp:revision>30</cp:revision>
  <dcterms:created xsi:type="dcterms:W3CDTF">2006-08-16T00:00:00Z</dcterms:created>
  <dcterms:modified xsi:type="dcterms:W3CDTF">2019-05-21T19:54:34Z</dcterms:modified>
</cp:coreProperties>
</file>